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B46-3B54-4797-9C27-63F1EA9409CD}" type="datetimeFigureOut">
              <a:rPr lang="ar-IQ" smtClean="0"/>
              <a:pPr/>
              <a:t>06/05/1435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EF1A-A7E2-47E6-9BDA-CC22555977E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YE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الخصب أو الخصوبة </a:t>
            </a:r>
            <a:r>
              <a:rPr lang="en-US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Fertility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ar-SA" dirty="0"/>
              <a:t> </a:t>
            </a:r>
            <a:r>
              <a:rPr lang="ar-YE" dirty="0"/>
              <a:t> 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ar-Y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</a:t>
            </a:r>
            <a:r>
              <a:rPr lang="ar-SA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الكفاءةالتناسلية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 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Reproductive efficiency</a:t>
            </a:r>
            <a:endParaRPr lang="ar-IQ" dirty="0" smtClean="0">
              <a:solidFill>
                <a:srgbClr val="00206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7"/>
            <a:ext cx="8286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u="sng" dirty="0" smtClean="0"/>
              <a:t>أ</a:t>
            </a:r>
            <a:r>
              <a:rPr lang="ar-SA" sz="3200" u="sng" dirty="0" smtClean="0"/>
              <a:t>لخصوبة</a:t>
            </a:r>
            <a:r>
              <a:rPr lang="ar-SA" sz="2400" u="sng" dirty="0" smtClean="0"/>
              <a:t> </a:t>
            </a:r>
            <a:r>
              <a:rPr lang="ar-IQ" dirty="0" smtClean="0"/>
              <a:t>:</a:t>
            </a:r>
            <a:r>
              <a:rPr lang="ar-SA" dirty="0" smtClean="0"/>
              <a:t> </a:t>
            </a:r>
            <a:r>
              <a:rPr lang="ar-SA" sz="2400" b="1" dirty="0"/>
              <a:t>قدرة زوج من الحيوانات الزراعية ذكراً أو </a:t>
            </a:r>
            <a:r>
              <a:rPr lang="ar-SA" sz="2400" b="1" dirty="0" smtClean="0"/>
              <a:t>انث</a:t>
            </a:r>
            <a:r>
              <a:rPr lang="ar-IQ" sz="2400" b="1" smtClean="0"/>
              <a:t>ى</a:t>
            </a:r>
            <a:r>
              <a:rPr lang="ar-SA" sz="2400" b="1" smtClean="0"/>
              <a:t> </a:t>
            </a:r>
            <a:r>
              <a:rPr lang="ar-SA" sz="2400" b="1" dirty="0" smtClean="0"/>
              <a:t>عل</a:t>
            </a:r>
            <a:r>
              <a:rPr lang="ar-IQ" sz="2400" b="1" dirty="0" smtClean="0"/>
              <a:t>ى</a:t>
            </a:r>
            <a:r>
              <a:rPr lang="ar-SA" sz="2400" b="1" dirty="0" smtClean="0"/>
              <a:t> </a:t>
            </a:r>
            <a:r>
              <a:rPr lang="ar-SA" sz="2400" b="1" dirty="0"/>
              <a:t>إنتاج نسل حي</a:t>
            </a:r>
            <a:endParaRPr lang="ar-IQ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28596" y="1285860"/>
            <a:ext cx="82868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400" b="1" dirty="0"/>
              <a:t>وهذه تحدد بكل </a:t>
            </a:r>
            <a:r>
              <a:rPr lang="ar-YE" sz="2400" b="1" dirty="0" smtClean="0"/>
              <a:t>الجنسين</a:t>
            </a:r>
            <a:r>
              <a:rPr lang="ar-IQ" sz="2400" b="1" dirty="0" smtClean="0"/>
              <a:t> .</a:t>
            </a:r>
            <a:r>
              <a:rPr lang="ar-YE" sz="2400" b="1" dirty="0" smtClean="0"/>
              <a:t> </a:t>
            </a:r>
            <a:endParaRPr lang="ar-IQ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28596" y="1643050"/>
            <a:ext cx="82868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u="sng" dirty="0" smtClean="0"/>
              <a:t>أ</a:t>
            </a:r>
            <a:r>
              <a:rPr lang="ar-SA" sz="2400" b="1" u="sng" dirty="0" smtClean="0"/>
              <a:t>لبلوغ</a:t>
            </a:r>
            <a:r>
              <a:rPr lang="ar-SA" sz="2400" b="1" u="sng" dirty="0"/>
              <a:t> </a:t>
            </a:r>
            <a:r>
              <a:rPr lang="en-US" sz="2400" b="1" u="sng" dirty="0" smtClean="0"/>
              <a:t>:</a:t>
            </a:r>
            <a:r>
              <a:rPr lang="en-US" sz="2400" b="1" u="sng" dirty="0"/>
              <a:t> </a:t>
            </a:r>
            <a:r>
              <a:rPr lang="en-US" sz="2400" b="1" u="sng" dirty="0" smtClean="0"/>
              <a:t>Puberty</a:t>
            </a:r>
            <a:endParaRPr lang="ar-IQ" sz="2400" u="sng" dirty="0"/>
          </a:p>
        </p:txBody>
      </p:sp>
      <p:sp>
        <p:nvSpPr>
          <p:cNvPr id="5" name="Rectangle 4"/>
          <p:cNvSpPr/>
          <p:nvPr/>
        </p:nvSpPr>
        <p:spPr>
          <a:xfrm>
            <a:off x="428596" y="2071678"/>
            <a:ext cx="828680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dirty="0"/>
              <a:t>الوقت الذي تصبح فيه الأعضاء التناسلية للكائن الحي قادرة على أن تؤدي عملية التناسل و التوالد، في الذكور يقدر بأنه العمر الذي تظهر فيه حيوانات منوية قادرة على الاخصاب، وفي الاناث يقدر على أنه اعتبار العمر عند اول دورة </a:t>
            </a:r>
            <a:r>
              <a:rPr lang="ar-SA" sz="2400" b="1" dirty="0" smtClean="0"/>
              <a:t>شبق</a:t>
            </a:r>
            <a:r>
              <a:rPr lang="ar-IQ" sz="2400" b="1" dirty="0" smtClean="0"/>
              <a:t> </a:t>
            </a:r>
            <a:r>
              <a:rPr lang="ar-SA" b="1" dirty="0" smtClean="0"/>
              <a:t>.</a:t>
            </a:r>
            <a:endParaRPr lang="ar-IQ" b="1" dirty="0"/>
          </a:p>
        </p:txBody>
      </p:sp>
      <p:sp>
        <p:nvSpPr>
          <p:cNvPr id="6" name="Rectangle 5"/>
          <p:cNvSpPr/>
          <p:nvPr/>
        </p:nvSpPr>
        <p:spPr>
          <a:xfrm>
            <a:off x="428597" y="3244334"/>
            <a:ext cx="82868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u="sng" dirty="0"/>
              <a:t>النضج الجنسي </a:t>
            </a:r>
            <a:r>
              <a:rPr lang="en-GB" sz="2400" b="1" u="sng" dirty="0"/>
              <a:t>sexual maturity   </a:t>
            </a:r>
            <a:r>
              <a:rPr lang="ar-SA" dirty="0"/>
              <a:t> </a:t>
            </a:r>
            <a:r>
              <a:rPr lang="en-US" dirty="0" smtClean="0"/>
              <a:t>:</a:t>
            </a:r>
            <a:r>
              <a:rPr lang="ar-SA" dirty="0"/>
              <a:t> 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428596" y="3643314"/>
            <a:ext cx="828680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dirty="0"/>
              <a:t>وصول الحيوان إلى المستوى الذي يجعله قادرا على الدخول في عملية التزاوج والتوالد بدون أية آثار سلبية على الحيوان وهذا هو المهم وتنضج الأبقار جنسيا عندما  تبلغ سنة و نصف إلى سنتين من </a:t>
            </a:r>
            <a:r>
              <a:rPr lang="ar-SA" sz="2400" b="1" dirty="0" smtClean="0"/>
              <a:t>عمرها</a:t>
            </a:r>
            <a:r>
              <a:rPr lang="ar-IQ" sz="2400" b="1" dirty="0" smtClean="0"/>
              <a:t> .</a:t>
            </a:r>
            <a:endParaRPr lang="ar-IQ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28596" y="4786322"/>
            <a:ext cx="82868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400" b="1" dirty="0"/>
              <a:t>بداية مرحلة البلوغ والقدرة على التناسل يحددها وزن الحيوان </a:t>
            </a:r>
            <a:endParaRPr lang="ar-IQ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14282" y="4786322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YE" sz="2400" b="1" dirty="0"/>
              <a:t>وليس عمر الحيوان </a:t>
            </a:r>
            <a:endParaRPr lang="ar-IQ" sz="2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143512"/>
            <a:ext cx="828680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وتؤثر البروتينات والطاقة والفسفور والزنك وفيتامين 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و 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(التغذية الجيدة)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على تحديد مرحلة البلوغ</a:t>
            </a:r>
            <a:r>
              <a:rPr lang="ar-IQ" sz="1600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ar-Y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85860"/>
            <a:ext cx="828680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800" b="1" u="sng" dirty="0"/>
              <a:t>تلقيح الابقار</a:t>
            </a:r>
            <a:r>
              <a:rPr lang="ar-YE" dirty="0"/>
              <a:t>: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357158" y="1785926"/>
            <a:ext cx="828680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400" b="1" dirty="0"/>
              <a:t>يتم عندما يصل الحيوان </a:t>
            </a:r>
            <a:r>
              <a:rPr lang="ar-YE" sz="2400" b="1" dirty="0" smtClean="0"/>
              <a:t>ال</a:t>
            </a:r>
            <a:r>
              <a:rPr lang="ar-IQ" sz="2400" b="1" dirty="0" smtClean="0"/>
              <a:t>ى</a:t>
            </a:r>
            <a:r>
              <a:rPr lang="ar-YE" sz="2400" b="1" dirty="0" smtClean="0"/>
              <a:t> </a:t>
            </a:r>
            <a:r>
              <a:rPr lang="ar-YE" sz="2400" b="1" dirty="0"/>
              <a:t>العمر والوزن المناسب </a:t>
            </a:r>
            <a:r>
              <a:rPr lang="ar-YE" sz="2400" b="1" dirty="0" smtClean="0"/>
              <a:t>.</a:t>
            </a:r>
            <a:r>
              <a:rPr lang="ar-IQ" sz="2400" b="1" dirty="0" smtClean="0"/>
              <a:t> </a:t>
            </a:r>
            <a:r>
              <a:rPr lang="ar-YE" sz="2400" b="1" dirty="0" smtClean="0"/>
              <a:t>وعليه </a:t>
            </a:r>
            <a:r>
              <a:rPr lang="ar-YE" sz="2400" b="1" dirty="0"/>
              <a:t>يفضل عدم تلقيح العجلات مباشرة عقب البلوغ حتي لا يتأثر نمو الحيوانات كذلك لا ينصح بالتأخير عن التلقيح حتي لا يترسب الدهن حول الاجهزة التناسلية ويؤدي </a:t>
            </a:r>
            <a:r>
              <a:rPr lang="ar-YE" sz="2400" b="1" dirty="0" smtClean="0"/>
              <a:t>للعقم</a:t>
            </a:r>
            <a:r>
              <a:rPr lang="ar-IQ" sz="2400" b="1" dirty="0" smtClean="0"/>
              <a:t> </a:t>
            </a:r>
            <a:r>
              <a:rPr lang="ar-YE" dirty="0" smtClean="0"/>
              <a:t>.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57158" y="300037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400" b="1" dirty="0"/>
              <a:t>يؤدي تلقيح عجلات الابقار في عمر مبكر ، عمر لم يكتمل فيه جهازها التناسلي </a:t>
            </a:r>
            <a:r>
              <a:rPr lang="ar-YE" sz="2400" b="1" dirty="0" smtClean="0"/>
              <a:t>ال</a:t>
            </a:r>
            <a:r>
              <a:rPr lang="ar-IQ" sz="2400" b="1" dirty="0" smtClean="0"/>
              <a:t>ى</a:t>
            </a:r>
            <a:r>
              <a:rPr lang="ar-YE" sz="2400" b="1" dirty="0" smtClean="0"/>
              <a:t> </a:t>
            </a:r>
            <a:r>
              <a:rPr lang="ar-YE" sz="2400" b="1" dirty="0"/>
              <a:t>حدوث كثير من المشاكل </a:t>
            </a:r>
            <a:r>
              <a:rPr lang="ar-YE" sz="2400" b="1" dirty="0" smtClean="0"/>
              <a:t>مثل</a:t>
            </a:r>
            <a:r>
              <a:rPr lang="ar-IQ" sz="2400" b="1" dirty="0" smtClean="0"/>
              <a:t> :</a:t>
            </a:r>
            <a:endParaRPr lang="ar-IQ" sz="2400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3786190"/>
            <a:ext cx="8286808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2400" b="1" dirty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حدوث اجهاض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نفوق كثير من العجلات أو العجول بعد الولادة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بطيء نمو النتاج المولودة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انخفاض في مستوي انتاج الحليب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تدهور صحة الامهات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ضعف المقدرة التناسلية للامهات خلال حياتها المستقبلية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85728"/>
            <a:ext cx="842968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YE" sz="2800" b="1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طرق قياس الكفاءة التناسلية في ابقار الحليب</a:t>
            </a:r>
            <a:r>
              <a:rPr kumimoji="0" lang="ar-YE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ar-Y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785794"/>
            <a:ext cx="842968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1 </a:t>
            </a:r>
            <a:r>
              <a:rPr lang="ar-SA" sz="2400" b="1" dirty="0" smtClean="0"/>
              <a:t>- </a:t>
            </a:r>
            <a:r>
              <a:rPr lang="ar-YE" sz="2400" b="1" dirty="0" smtClean="0"/>
              <a:t>حساب عدد التلقيحات اللازمة للاخصاب</a:t>
            </a:r>
            <a:r>
              <a:rPr lang="ar-IQ" sz="2400" b="1" dirty="0" smtClean="0"/>
              <a:t> :(</a:t>
            </a:r>
            <a:r>
              <a:rPr lang="ar-IQ" b="1" dirty="0" smtClean="0"/>
              <a:t>عدد التلقيحات اللازمة للاخصاب ومعدل الولادات ) </a:t>
            </a:r>
            <a:endParaRPr lang="ar-IQ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1357297"/>
          <a:ext cx="5429288" cy="2565533"/>
        </p:xfrm>
        <a:graphic>
          <a:graphicData uri="http://schemas.openxmlformats.org/drawingml/2006/table">
            <a:tbl>
              <a:tblPr rtl="1"/>
              <a:tblGrid>
                <a:gridCol w="3548985"/>
                <a:gridCol w="1880303"/>
              </a:tblGrid>
              <a:tr h="4506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YE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التلقيحات اللازمة لاخصاب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YE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معدل الولادات %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5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6333" y="5638213"/>
            <a:ext cx="5637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   </a:t>
            </a:r>
            <a:endParaRPr lang="ar-IQ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42910" y="4500570"/>
            <a:ext cx="81439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 3  </a:t>
            </a:r>
            <a:r>
              <a:rPr lang="ar-SA" sz="2400" b="1" dirty="0" smtClean="0"/>
              <a:t>-  </a:t>
            </a:r>
            <a:r>
              <a:rPr lang="ar-YE" sz="2400" b="1" dirty="0" smtClean="0"/>
              <a:t>تقدير النسبة المئوية للابقار التي تلد سنوياً بالنسبة لعدد القطيع</a:t>
            </a:r>
            <a:r>
              <a:rPr lang="ar-IQ" sz="2400" b="1" dirty="0" smtClean="0"/>
              <a:t> . </a:t>
            </a:r>
            <a:endParaRPr lang="ar-IQ" sz="24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5000636"/>
            <a:ext cx="814393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YE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عدد الولادات خلال حياة الحيوان الانتاجية</a:t>
            </a:r>
            <a:r>
              <a:rPr lang="ar-IQ" sz="1600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ar-Y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10" y="4071942"/>
            <a:ext cx="81439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prstClr val="black"/>
                </a:solidFill>
              </a:rPr>
              <a:t>  </a:t>
            </a:r>
            <a:r>
              <a:rPr lang="en-US" sz="2400" b="1" dirty="0" smtClean="0">
                <a:solidFill>
                  <a:prstClr val="black"/>
                </a:solidFill>
              </a:rPr>
              <a:t> 2</a:t>
            </a:r>
            <a:r>
              <a:rPr lang="ar-SA" sz="2400" b="1" dirty="0" smtClean="0">
                <a:solidFill>
                  <a:prstClr val="black"/>
                </a:solidFill>
              </a:rPr>
              <a:t>-  </a:t>
            </a:r>
            <a:r>
              <a:rPr lang="ar-YE" sz="2400" b="1" dirty="0" smtClean="0">
                <a:solidFill>
                  <a:prstClr val="black"/>
                </a:solidFill>
              </a:rPr>
              <a:t>حساب طول الفترة بين الولادتين</a:t>
            </a:r>
            <a:r>
              <a:rPr lang="en-US" sz="2400" b="1" dirty="0" smtClean="0">
                <a:solidFill>
                  <a:prstClr val="black"/>
                </a:solidFill>
              </a:rPr>
              <a:t>  . 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642910" y="5500703"/>
            <a:ext cx="81439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en-US" sz="2400" b="1" dirty="0" smtClean="0"/>
              <a:t> 5</a:t>
            </a:r>
            <a:r>
              <a:rPr lang="ar-SA" sz="2400" b="1" dirty="0" smtClean="0"/>
              <a:t>-  </a:t>
            </a:r>
            <a:r>
              <a:rPr lang="ar-YE" sz="2400" b="1" dirty="0" smtClean="0"/>
              <a:t>معدل الاخصاب</a:t>
            </a:r>
            <a:r>
              <a:rPr lang="ar-YE" dirty="0" smtClean="0"/>
              <a:t> </a:t>
            </a:r>
            <a:r>
              <a:rPr lang="ar-IQ" dirty="0" smtClean="0"/>
              <a:t> .</a:t>
            </a:r>
            <a:r>
              <a:rPr lang="ar-YE" dirty="0" smtClean="0"/>
              <a:t> 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642911" y="6000768"/>
            <a:ext cx="81439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en-US" sz="2400" b="1" dirty="0" smtClean="0"/>
              <a:t> 6</a:t>
            </a:r>
            <a:r>
              <a:rPr lang="ar-SA" sz="2400" b="1" dirty="0" smtClean="0"/>
              <a:t>-  طول فترة التلقيح</a:t>
            </a:r>
            <a:r>
              <a:rPr lang="ar-SA" dirty="0" smtClean="0"/>
              <a:t> </a:t>
            </a:r>
            <a:r>
              <a:rPr lang="ar-IQ" dirty="0" smtClean="0"/>
              <a:t> 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501122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YE" sz="2800" b="1" u="sng" dirty="0" smtClean="0"/>
              <a:t>سبل رفع الكفاءة التناسلية</a:t>
            </a:r>
            <a:endParaRPr lang="ar-IQ" sz="28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785794"/>
            <a:ext cx="8501122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ملاحظة الشبق والتأكد من علاماته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العناية بالطلائق من ولادتها عناية خاصة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Simplified Arabic" pitchFamily="18" charset="-78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العناية بفحص الطلائق للتأكد من سلامتها وخلوها من الأمراض التناسلية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فحص الاناث التي لايظهر عليها الشبق أو التي لا تتكرر عليها ظهور علاماته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تلقيح العجلات عندما تصل الى وزن معين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عدم زيادة عدد مرات التلقيح في الأسبوع عن مرتين للطلوق حتى تحتفظ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الطلوقة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en-US" sz="2400" b="1" dirty="0" smtClean="0">
                <a:solidFill>
                  <a:srgbClr val="222222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بحيوية ونشاط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الاحتفاظ بسجلات التلقيح والتربية لكل بقرة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Simplified Arabic" pitchFamily="18" charset="-78"/>
              </a:rPr>
              <a:t> ترك الابقار في احواش طليقة مما يساعد على ظهور علامات الشبق ومراقبة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Simplified Arabic" pitchFamily="18" charset="-78"/>
              </a:rPr>
              <a:t>           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Simplified Arabic" pitchFamily="18" charset="-78"/>
              </a:rPr>
              <a:t>الابقار مرتين يومياً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الاهتمام بتغذية حيوانات تغذية صحيحة ومتزنة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Simplified Arabic" pitchFamily="18" charset="-78"/>
              </a:rPr>
              <a:t> 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- 10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عدم استخدام الطلائق الكبيرة العمر أو الصغيرة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استبعاد الحيوانات التي لاتحمل او الاناث التي فيها ظاهرة التفويت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الفحص الدوري والاختبار الصحي للابقار والطلائق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تقدير الكفاءة التناسلية في الاغنام والماعز</a:t>
            </a: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28596" y="928670"/>
            <a:ext cx="8572560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-1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الخصوبة : عدد الامهات الوالدة مقسوماً على عدد الاناث المقدمة للذكور خلال        موسم التسفيد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-2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نسبة الاخصاب : وهي النسبة المئوية لاعداد الاناث الوالدة والمجهضة الى عدد   الاناث الكلي المقدم للذكورخلال موسم التسفيد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-3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نسبة الولادات : وهي النسبة المئوية لعدد الحيوانات المولودة الى عدد الاناث المقدمة للذكور خلال موسم التسفيد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-4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الخصب : المقصود به القابلية على الانجاب ويمثل عادة عدد المواليد الناتجة من تسفيدة واحدة</a:t>
            </a:r>
            <a:r>
              <a:rPr kumimoji="0" lang="ar-IQ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عدد الحيوانات المولودة او المفطومة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عدد المواليد من البطن الواحدة =  ـــــــــــــــــــــــــــــــــــــــــــــــــــــــــــــــــ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عدد الاناث الوالدة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-5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نسبة التوائم :وهي النسبة المئوية لعدد المواليد التوأمية الى عدد الاناث الوالدة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ar-IQ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نسبة التفويت : النسبة المئوية لعدد الاناث غير الوالدة الى عدد الاناث المقدمة للذكور خلال موسم التسفيد .  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214422"/>
            <a:ext cx="82868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u="sng" dirty="0" smtClean="0"/>
              <a:t>العوامل المؤثرة على الكفاءة التناسلية للاغنام</a:t>
            </a:r>
            <a:r>
              <a:rPr lang="en-US" sz="2800" b="1" u="sng" dirty="0" smtClean="0"/>
              <a:t> : </a:t>
            </a:r>
            <a:r>
              <a:rPr lang="ar-SA" sz="2800" b="1" u="sng" dirty="0" smtClean="0"/>
              <a:t> </a:t>
            </a:r>
            <a:endParaRPr lang="ar-IQ" sz="28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500034" y="1714488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1</a:t>
            </a:r>
            <a:r>
              <a:rPr lang="ar-SA" sz="2400" b="1" dirty="0" smtClean="0"/>
              <a:t>- موسم التناسل</a:t>
            </a:r>
            <a:r>
              <a:rPr lang="en-US" sz="2400" b="1" dirty="0" smtClean="0"/>
              <a:t>   . </a:t>
            </a:r>
            <a:r>
              <a:rPr lang="ar-SA" sz="2400" b="1" dirty="0" smtClean="0"/>
              <a:t> </a:t>
            </a:r>
            <a:endParaRPr lang="ar-IQ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00035" y="2214554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2</a:t>
            </a:r>
            <a:r>
              <a:rPr lang="ar-SA" sz="2400" b="1" dirty="0" smtClean="0"/>
              <a:t>- الشياع والتبويض</a:t>
            </a:r>
            <a:r>
              <a:rPr lang="en-US" sz="2400" b="1" dirty="0" smtClean="0"/>
              <a:t>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500034" y="2643182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3</a:t>
            </a:r>
            <a:r>
              <a:rPr lang="ar-SA" sz="2400" b="1" dirty="0" smtClean="0"/>
              <a:t>- معدل التبويض</a:t>
            </a:r>
            <a:r>
              <a:rPr lang="en-US" sz="2400" b="1" dirty="0" smtClean="0"/>
              <a:t>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  <p:sp>
        <p:nvSpPr>
          <p:cNvPr id="7" name="Rectangle 6"/>
          <p:cNvSpPr/>
          <p:nvPr/>
        </p:nvSpPr>
        <p:spPr>
          <a:xfrm>
            <a:off x="500034" y="3429000"/>
            <a:ext cx="82868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u="sng" dirty="0" smtClean="0"/>
              <a:t>تحسين كفاءة الأداء التناسلى</a:t>
            </a:r>
            <a:r>
              <a:rPr lang="en-US" sz="2800" b="1" u="sng" dirty="0" smtClean="0"/>
              <a:t>: </a:t>
            </a:r>
            <a:r>
              <a:rPr lang="ar-SA" sz="2800" b="1" u="sng" dirty="0" smtClean="0"/>
              <a:t> </a:t>
            </a:r>
            <a:endParaRPr lang="ar-IQ" sz="28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500034" y="3929066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1</a:t>
            </a:r>
            <a:r>
              <a:rPr lang="ar-SA" b="1" dirty="0" smtClean="0"/>
              <a:t>- </a:t>
            </a:r>
            <a:r>
              <a:rPr lang="ar-SA" sz="2400" b="1" dirty="0" smtClean="0"/>
              <a:t>التحسين الوراثى للكفاءة التناسلية</a:t>
            </a:r>
            <a:r>
              <a:rPr lang="en-US" sz="2400" b="1" dirty="0" smtClean="0"/>
              <a:t> 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  <p:sp>
        <p:nvSpPr>
          <p:cNvPr id="9" name="Rectangle 8"/>
          <p:cNvSpPr/>
          <p:nvPr/>
        </p:nvSpPr>
        <p:spPr>
          <a:xfrm>
            <a:off x="500034" y="4429132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2</a:t>
            </a:r>
            <a:r>
              <a:rPr lang="ar-SA" sz="2400" b="1" dirty="0" smtClean="0"/>
              <a:t>- التحسين بوسائل الرعاية</a:t>
            </a:r>
            <a:r>
              <a:rPr lang="en-US" sz="2400" b="1" dirty="0" smtClean="0"/>
              <a:t>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  <p:sp>
        <p:nvSpPr>
          <p:cNvPr id="10" name="Rectangle 9"/>
          <p:cNvSpPr/>
          <p:nvPr/>
        </p:nvSpPr>
        <p:spPr>
          <a:xfrm>
            <a:off x="500034" y="4929198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3</a:t>
            </a:r>
            <a:r>
              <a:rPr lang="ar-SA" sz="2400" b="1" dirty="0" smtClean="0"/>
              <a:t>- الدفع الغذائى</a:t>
            </a:r>
            <a:r>
              <a:rPr lang="en-US" sz="2400" b="1" dirty="0" smtClean="0"/>
              <a:t>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  <p:sp>
        <p:nvSpPr>
          <p:cNvPr id="11" name="Rectangle 10"/>
          <p:cNvSpPr/>
          <p:nvPr/>
        </p:nvSpPr>
        <p:spPr>
          <a:xfrm>
            <a:off x="500034" y="5357826"/>
            <a:ext cx="82868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4 </a:t>
            </a:r>
            <a:r>
              <a:rPr lang="ar-SA" sz="2400" b="1" dirty="0" smtClean="0"/>
              <a:t>- تقليل الفقد فى الأجنة</a:t>
            </a:r>
            <a:r>
              <a:rPr lang="en-US" sz="2400" b="1" dirty="0" smtClean="0"/>
              <a:t>. </a:t>
            </a:r>
            <a:r>
              <a:rPr lang="ar-SA" sz="2400" b="1" dirty="0" smtClean="0"/>
              <a:t>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431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الخصب أو الخصوبة Fertility   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الخصب أو الخصوبة Fertility   </dc:title>
  <dc:creator>Dr.AbdulRahman</dc:creator>
  <cp:lastModifiedBy>Dr.AbdulRahman</cp:lastModifiedBy>
  <cp:revision>51</cp:revision>
  <dcterms:created xsi:type="dcterms:W3CDTF">2014-03-02T19:43:57Z</dcterms:created>
  <dcterms:modified xsi:type="dcterms:W3CDTF">2014-03-07T07:56:24Z</dcterms:modified>
</cp:coreProperties>
</file>